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1017" r:id="rId3"/>
    <p:sldId id="1038" r:id="rId4"/>
    <p:sldId id="1049" r:id="rId5"/>
    <p:sldId id="1019" r:id="rId6"/>
    <p:sldId id="1021" r:id="rId7"/>
    <p:sldId id="1024" r:id="rId8"/>
    <p:sldId id="1053" r:id="rId9"/>
    <p:sldId id="1026" r:id="rId10"/>
    <p:sldId id="1054" r:id="rId11"/>
    <p:sldId id="1057" r:id="rId12"/>
    <p:sldId id="1058" r:id="rId13"/>
    <p:sldId id="1059" r:id="rId14"/>
    <p:sldId id="1061" r:id="rId15"/>
    <p:sldId id="1062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高中语文 必修 上册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第七单元  文学阅读与写作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15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我 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与 地 坛</a:t>
            </a:r>
            <a:r>
              <a:rPr lang="en-US" altLang="zh-CN" sz="4800" b="0" dirty="0">
                <a:solidFill>
                  <a:srgbClr val="000000"/>
                </a:solidFill>
                <a:latin typeface="宋体" panose="02010600030101010101" pitchFamily="2" charset="-122"/>
                <a:cs typeface="微软雅黑" panose="020B0503020204020204" pitchFamily="34" charset="-122"/>
              </a:rPr>
              <a:t>(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节选</a:t>
            </a:r>
            <a:r>
              <a:rPr lang="en-US" altLang="zh-CN" sz="4800" b="0" dirty="0">
                <a:solidFill>
                  <a:srgbClr val="000000"/>
                </a:solidFill>
                <a:latin typeface="宋体" panose="02010600030101010101" pitchFamily="2" charset="-122"/>
                <a:cs typeface="微软雅黑" panose="020B0503020204020204" pitchFamily="34" charset="-122"/>
              </a:rPr>
              <a:t>)</a:t>
            </a:r>
            <a:endParaRPr lang="zh-CN" altLang="en-US" sz="4800" b="0" dirty="0">
              <a:solidFill>
                <a:srgbClr val="000000"/>
              </a:solidFill>
              <a:latin typeface="宋体" panose="02010600030101010101" pitchFamily="2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阅读句段本身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抓住位置考虑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明确思维方向。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句段在文中的位置不同，作用也不同，因此要了解不同位置的句段分别有何作用。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组织语言表达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熟悉答题模式。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思维方向：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内容作用＋结构作用＋表达效果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读者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文本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967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本课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文学类阅读拓展提优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P110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1XBS5.EPS" descr="id:21474886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3139515"/>
            <a:ext cx="2015490" cy="370840"/>
          </a:xfrm>
          <a:prstGeom prst="rect">
            <a:avLst/>
          </a:prstGeom>
        </p:spPr>
      </p:pic>
      <p:pic>
        <p:nvPicPr>
          <p:cNvPr id="5" name="手指.EPS" descr="id:21474886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06267" y="3202470"/>
            <a:ext cx="601648" cy="26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540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436190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关于生死的名言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道者，自然之道也，生而必死，亦自然之理也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欧阳修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达人观之，生死一耳，何必生之为乐，死之为悲？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蒲松龄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大丈夫见善明，则重名节如泰山；用心刚，则轻死生如鸿毛。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林逋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死并非生的对立面，而是作为生的一部分永存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村上春树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人生不过是一瞬间的事，死也是一刹那的事。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席勒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从某种意义上讲，各种物质的死，就是各种物质的生。这是一个十分深刻的哲学道理。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法布尔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养成记.EPS" descr="id:21474886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9359" y="755651"/>
            <a:ext cx="4671695" cy="485775"/>
          </a:xfrm>
          <a:prstGeom prst="rect">
            <a:avLst/>
          </a:prstGeom>
        </p:spPr>
      </p:pic>
      <p:pic>
        <p:nvPicPr>
          <p:cNvPr id="4" name="21XBS8.EPS" descr="id:21474886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134982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820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关于苦难的名言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卓越的人的一大优点是：在不利与艰难的遭遇里百折不挠。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贝多芬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困苦能孕育灵魂和精神的力量。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雨果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逆境展示奇才，顺境隐没英才。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霍勒斯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被克服的困难就是胜利的契机。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丘吉尔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只有流过血的手指，才能弹奏出世间的绝唱。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泰戈尔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最困难之时，就是离成功不远之日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拿破仑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0682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3610"/>
            <a:ext cx="11485848" cy="4685065"/>
          </a:xfrm>
        </p:spPr>
        <p:txBody>
          <a:bodyPr/>
          <a:lstStyle/>
          <a:p>
            <a:pPr algn="ctr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史铁生的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写作之夜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史铁生是当代最令人敬佩的作家之一。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时因病致瘫的他是不幸的，但又是幸运的：他拥有母亲的爱，可以与地坛对话。地坛给了他诸多生命的启示，母亲的爱让他明白了要坚强地活下去。后来从事文学创作的他，尽情抒写着对人生和生活的深刻思考。可见幸与不幸是相对的，世间没有绝对的幸运，也没有绝对的不幸。史铁生的写作与他的生命完全融合在一起。在自己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写作之夜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，他用残缺的身体说出了最为健全而丰满的思想，他体验到的是生命的苦难，表达出的却是存在的明朗和欢乐。他睿智的言辞，照亮了我们日益幽暗的心。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面对挫折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珍爱生命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生活态度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勇敢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素材运用.EPS" descr="id:21474886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752492"/>
            <a:ext cx="2015490" cy="38862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78582" y="1248196"/>
            <a:ext cx="1211580" cy="461665"/>
            <a:chOff x="342748" y="1248196"/>
            <a:chExt cx="1211580" cy="461665"/>
          </a:xfrm>
        </p:grpSpPr>
        <p:pic>
          <p:nvPicPr>
            <p:cNvPr id="7" name="BS25.EPS" descr="id:214748868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2748" y="1277813"/>
              <a:ext cx="1211580" cy="39560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342748" y="124819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zh-CN" sz="2400" b="1" i="0" u="none" strike="noStrike" kern="120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素材一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68568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1562"/>
            <a:ext cx="11485848" cy="507831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史铁生：把悲观认识清楚了就是乐观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年，饱受疾病折磨的史铁生以《病隙碎笔》荣获鲁迅文学奖散文奖。他在获奖后说：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困境的本质对于人的伤害是一样的，如果不去寻找生命的意义，生命就没有意义。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史铁生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岁因病致残，在轮椅上度过了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年，却写出了知青题材短篇小说《我的遥远的清平湾》、哲理性长篇小说《务虚笔记》、散文《我与地坛》等优秀作品。后来他患肾病，又发展到尿毒症，需要靠透析维持生命。这个顽强的人时刻徘徊在死亡边缘，写作也变得极其困难。获奖的《病隙碎笔》，他前后写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年，有时一天只能写几行字。在一般人看来，遭受着这样的境遇和经历的人一定是痛苦而悲伤的，史铁生却非常乐观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69155" y="827659"/>
            <a:ext cx="1211580" cy="461665"/>
            <a:chOff x="342748" y="1248196"/>
            <a:chExt cx="1211580" cy="461665"/>
          </a:xfrm>
        </p:grpSpPr>
        <p:pic>
          <p:nvPicPr>
            <p:cNvPr id="4" name="BS25.EPS" descr="id:214748868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2748" y="1277813"/>
              <a:ext cx="1211580" cy="39560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42748" y="124819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zh-CN" sz="2400" b="1" i="0" u="none" strike="noStrike" kern="120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r>
                <a:rPr kumimoji="0" lang="zh-CN" altLang="en-US" sz="2400" b="1" i="0" u="none" strike="noStrike" kern="120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二</a:t>
              </a:r>
              <a:endPara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26771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他说：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把悲观认识清楚了就是乐观。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这时，支撑他创作的力量很大程度上来自意志，因为他意识到：不能放下，否则可能就彻底放下了。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直面现实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珍惜生命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奋勇生活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432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622" y="4644427"/>
            <a:ext cx="1017165" cy="41691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30" y="4128688"/>
            <a:ext cx="1017165" cy="416916"/>
          </a:xfrm>
          <a:prstGeom prst="rect">
            <a:avLst/>
          </a:prstGeom>
        </p:spPr>
      </p:pic>
      <p:pic>
        <p:nvPicPr>
          <p:cNvPr id="3" name="教材晒清单.EPS" descr="id:2147488590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9794" y="764704"/>
            <a:ext cx="5035692" cy="484818"/>
          </a:xfrm>
          <a:prstGeom prst="rect">
            <a:avLst/>
          </a:prstGeom>
        </p:spPr>
      </p:pic>
      <p:pic>
        <p:nvPicPr>
          <p:cNvPr id="4" name="21XBS1.EPS" descr="id:2147488597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911" y="1329398"/>
            <a:ext cx="2016224" cy="371410"/>
          </a:xfrm>
          <a:prstGeom prst="rect">
            <a:avLst/>
          </a:prstGeom>
        </p:spPr>
      </p:pic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成语辨析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身临其境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设身处地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身临其境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：亲自到了那个境地。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设身处地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：设想自己处在别人的地位或境遇中。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进入自身以外的情境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身临其境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指的是真实到达某种境地，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设身处地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则是想象自己到达某种境地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525446"/>
            <a:ext cx="1296144" cy="41691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891302"/>
            <a:ext cx="1296144" cy="416916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虽然我没有去过海底世界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但听他说得那么生动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我仿佛也产生了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3AB54A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身临其境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的感觉。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你也要推己及人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3AB54A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设身处地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地为我想一想。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高考链接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2022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全国甲卷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观众们沿着张择端的笔触走进繁华的北宋都城汴梁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穿梭于楼台之间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泛舟于汴河之上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观两岸人来人往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看水鸟掠过船篷。沉浸其中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确有一种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的情趣。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身临其境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083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525446"/>
            <a:ext cx="1296144" cy="416916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词语积累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EE3E3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声名狼藉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形容名声极坏。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E3E3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亘古不变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形容永远也不会改变。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那个人早已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声名狼藉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你还想跟他交朋友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母爱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是一个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亘古不变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的主题。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697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相关链接.EPS" descr="id:2147488604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582" y="764704"/>
            <a:ext cx="2015490" cy="38862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78583" y="1394670"/>
            <a:ext cx="1460162" cy="461665"/>
            <a:chOff x="345811" y="1394670"/>
            <a:chExt cx="1460162" cy="461665"/>
          </a:xfrm>
        </p:grpSpPr>
        <p:pic>
          <p:nvPicPr>
            <p:cNvPr id="4" name="BS23A.EPS" descr="id:214748861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/>
            </a:p>
          </p:txBody>
        </p:sp>
      </p:grp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925541"/>
            <a:ext cx="11485848" cy="4454233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本文发表于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年。作者面对过去十年的写作，在内容、思想、形式和写作行为本身等方面决心来一次自我解剖，为写下去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活下去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寻找理由。史铁生在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岁时不幸下肢瘫痪，青春韶华，其苦自不待言，他在那一段时间里几乎精神崩溃。正是在这不寻常的心境中，史铁生来到地坛。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残垣断壁所呈现出的历史沧桑，让作者充分感受到时间永恒的伟大力量。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这种凝重衬托出个人的微不足道，让不幸的人获得了解脱。地坛对史铁生来说，已不是一般的人文景观，它已进入作者的生活之中；或者也可以反过来说，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地坛成为作者栖居的精神家园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，使他感悟到支撑自己生命的人生哲理和情思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75174" y="836712"/>
            <a:ext cx="1460162" cy="461665"/>
            <a:chOff x="345811" y="1394670"/>
            <a:chExt cx="1460162" cy="461665"/>
          </a:xfrm>
        </p:grpSpPr>
        <p:pic>
          <p:nvPicPr>
            <p:cNvPr id="7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smtClean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文化常识</a:t>
              </a:r>
              <a:endParaRPr lang="zh-CN" altLang="en-US" dirty="0"/>
            </a:p>
          </p:txBody>
        </p:sp>
      </p:grp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507831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与祭祀有关的名词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：地坛公园，位于北京市东城区安定门外大街，占地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37.4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公顷。始建于明嘉靖九年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1530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，是明清两朝帝王祭祀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皇地祗神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的场所，也是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中国现存最大的祭</a:t>
            </a:r>
            <a:r>
              <a:rPr lang="zh-CN" altLang="zh-CN" b="1" u="wavy" dirty="0" smtClean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endParaRPr lang="en-US" altLang="zh-CN" b="1" u="wavy" dirty="0" smtClean="0">
              <a:solidFill>
                <a:srgbClr val="000000"/>
              </a:solidFill>
              <a:uFill>
                <a:solidFill>
                  <a:srgbClr val="00AEEF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wavy" dirty="0" smtClean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牺牲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：供祭祀用的纯色体全牲畜。色纯为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，如牛、羊、猪；体全为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：一指古代用于祭祀的牛、羊、猪，后来也称鸡、鱼、猪为三牲；一指夏、商、周三代所用牺牲的总称。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太牢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：古代祭祀宴会时，牛、羊、猪三牲全备为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太牢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少牢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：古代祭祀用羊、猪二牲，叫作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少牢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064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高考戳考点.EPS" descr="id:21474886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2846" y="755826"/>
            <a:ext cx="4744720" cy="485775"/>
          </a:xfrm>
          <a:prstGeom prst="rect">
            <a:avLst/>
          </a:prstGeom>
        </p:spPr>
      </p:pic>
      <p:pic>
        <p:nvPicPr>
          <p:cNvPr id="5" name="分析.EPS" descr="id:21474886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2050048"/>
            <a:ext cx="2015490" cy="370840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文学类文本阅读之分析句段</a:t>
            </a:r>
            <a:r>
              <a:rPr lang="zh-CN" altLang="zh-CN" b="1" dirty="0" smtClean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作用</a:t>
            </a:r>
            <a:endParaRPr lang="en-US" altLang="zh-CN" b="1" dirty="0" smtClean="0">
              <a:solidFill>
                <a:srgbClr val="EB6262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396178"/>
              </p:ext>
            </p:extLst>
          </p:nvPr>
        </p:nvGraphicFramePr>
        <p:xfrm>
          <a:off x="343711" y="2602592"/>
          <a:ext cx="11502992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1431015">
                  <a:extLst>
                    <a:ext uri="{9D8B030D-6E8A-4147-A177-3AD203B41FA5}">
                      <a16:colId xmlns:a16="http://schemas.microsoft.com/office/drawing/2014/main" val="1013271856"/>
                    </a:ext>
                  </a:extLst>
                </a:gridCol>
                <a:gridCol w="10071977">
                  <a:extLst>
                    <a:ext uri="{9D8B030D-6E8A-4147-A177-3AD203B41FA5}">
                      <a16:colId xmlns:a16="http://schemas.microsoft.com/office/drawing/2014/main" val="229835544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审美鉴赏与创造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7743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indent="58166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句段的作用，指某些关键语句、语段在表现文章主旨、情感和观点态度上的作用。高考句段作用分析题选取的一般是在结构、内容上有特殊作用或在表达上富有特色的句段。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45771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1492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5301291"/>
              </p:ext>
            </p:extLst>
          </p:nvPr>
        </p:nvGraphicFramePr>
        <p:xfrm>
          <a:off x="334567" y="1196752"/>
          <a:ext cx="11521280" cy="2463299"/>
        </p:xfrm>
        <a:graphic>
          <a:graphicData uri="http://schemas.openxmlformats.org/drawingml/2006/table">
            <a:tbl>
              <a:tblPr firstRow="1" firstCol="1" bandRow="1"/>
              <a:tblGrid>
                <a:gridCol w="1440159">
                  <a:extLst>
                    <a:ext uri="{9D8B030D-6E8A-4147-A177-3AD203B41FA5}">
                      <a16:colId xmlns:a16="http://schemas.microsoft.com/office/drawing/2014/main" val="2165797537"/>
                    </a:ext>
                  </a:extLst>
                </a:gridCol>
                <a:gridCol w="10081121">
                  <a:extLst>
                    <a:ext uri="{9D8B030D-6E8A-4147-A177-3AD203B41FA5}">
                      <a16:colId xmlns:a16="http://schemas.microsoft.com/office/drawing/2014/main" val="1828716703"/>
                    </a:ext>
                  </a:extLst>
                </a:gridCol>
              </a:tblGrid>
              <a:tr h="246329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常见设</a:t>
                      </a: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问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方式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✕✕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段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在文中有什么作用？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文章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✕✕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段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可以删去吗？为什么？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文章以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✕✕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开头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结尾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，有什么好处？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文章开头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结尾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为什么要写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✕✕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请赏析文章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✕✕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段。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43437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6637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1XBS3.EPS" descr="id:21474886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755651"/>
            <a:ext cx="2015490" cy="37084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198493"/>
            <a:ext cx="11485848" cy="445423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句段作用题答题步骤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审清题干要求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明确答题方向。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审题要关注以下四点。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句段位置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开头、中间、结尾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句段的类型。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内容类型：诗句、名言、神话传说、历史掌故、景物等。句式类型：反问、抒情、议论、描写等。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答题指向。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提示或暗示性语言</a:t>
            </a:r>
            <a:r>
              <a:rPr lang="zh-CN" altLang="zh-CN" b="1" u="dbl" dirty="0" smtClean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u="dbl" dirty="0" smtClean="0">
              <a:solidFill>
                <a:srgbClr val="000000"/>
              </a:solidFill>
              <a:uFill>
                <a:solidFill>
                  <a:srgbClr val="00A54F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50723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1380</Words>
  <Application>Microsoft Office PowerPoint</Application>
  <PresentationFormat>自定义</PresentationFormat>
  <Paragraphs>72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386</cp:revision>
  <dcterms:created xsi:type="dcterms:W3CDTF">2020-11-06T05:24:00Z</dcterms:created>
  <dcterms:modified xsi:type="dcterms:W3CDTF">2025-06-17T01:22:57Z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